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6515928a7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6515928a7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6515928a7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6515928a7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650d2874e5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650d2874e5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6515928a7d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6515928a7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6514314c7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6514314c7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515928a7d_5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515928a7d_5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6515928a7d_5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6515928a7d_5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650d2874e5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650d2874e5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extreme ineq. disrupts society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6514314c7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6514314c7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650d2874e5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650d2874e5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650d2874e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650d2874e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Many times we </a:t>
            </a:r>
            <a:r>
              <a:rPr lang="en"/>
              <a:t>interchangeably</a:t>
            </a:r>
            <a:r>
              <a:rPr lang="en"/>
              <a:t> use the terms income and wealth.</a:t>
            </a:r>
            <a:br>
              <a:rPr lang="en"/>
            </a:br>
            <a:r>
              <a:rPr lang="en"/>
              <a:t>Does more income means more wealth? Does more wealth means more income?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Wealth: Value of assets or capital owned by an </a:t>
            </a:r>
            <a:r>
              <a:rPr lang="en"/>
              <a:t>Individual.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Income: 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Amount made in certain period of time.Money from </a:t>
            </a:r>
            <a:r>
              <a:rPr lang="en" sz="1400">
                <a:latin typeface="Calibri"/>
                <a:ea typeface="Calibri"/>
                <a:cs typeface="Calibri"/>
                <a:sym typeface="Calibri"/>
              </a:rPr>
              <a:t>sources</a:t>
            </a: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such as earnings, unemployment compensation, interests, social security, and rental income.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example a person A has an total asset of 1 crore rupees which are in form of fixed deposits, bonds etc and he gets an interest of 7% ie 7 lakhs so 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6515928a7d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6515928a7d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514314a3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514314a3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651ecd6ec1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651ecd6ec1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651ecd6ec1_4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651ecd6ec1_4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650d2874e5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650d2874e5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650d2874e5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650d2874e5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650d2874e5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650d2874e5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650d2874e5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650d2874e5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650d2874e5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650d2874e5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50d2874e5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50d2874e5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many types of inequality like gender in, racial in, health and political in, but we will talk about economic inequality.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6514314c7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6514314c7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650d2874e5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650d2874e5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Earthworm</a:t>
            </a:r>
            <a:r>
              <a:rPr lang="en"/>
              <a:t> example (Tail of earthworm must move with head otherwise system will break)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515928a7d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515928a7d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515928a7d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6515928a7d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650d2874e5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650d2874e5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650d2874e5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650d2874e5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1" name="Google Shape;61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5" name="Google Shape;65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6" name="Google Shape;6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4" name="Google Shape;7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" name="Google Shape;77;p2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8" name="Google Shape;7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1" name="Google Shape;8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5" name="Google Shape;85;p2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6" name="Google Shape;86;p2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7" name="Google Shape;8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0" name="Google Shape;9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3" name="Google Shape;93;p2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000000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jpg"/><Relationship Id="rId4" Type="http://schemas.openxmlformats.org/officeDocument/2006/relationships/image" Target="../media/image10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investopedia.com/terms/i/income-inequality.asp" TargetMode="External"/><Relationship Id="rId4" Type="http://schemas.openxmlformats.org/officeDocument/2006/relationships/hyperlink" Target="https://www.gfmag.com/global-data/economic-data/wealth-distribution-income-inequality" TargetMode="External"/><Relationship Id="rId5" Type="http://schemas.openxmlformats.org/officeDocument/2006/relationships/hyperlink" Target="https://www.youtube.com/watch?v=QPKKQnijnsM" TargetMode="External"/><Relationship Id="rId6" Type="http://schemas.openxmlformats.org/officeDocument/2006/relationships/hyperlink" Target="https://www.slideshare.net/MANISH078/income-inequality-presentation-59859285" TargetMode="External"/><Relationship Id="rId7" Type="http://schemas.openxmlformats.org/officeDocument/2006/relationships/hyperlink" Target="https://en.wikipedia.org/wiki/Economic_inequality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>
            <p:ph type="ctrTitle"/>
          </p:nvPr>
        </p:nvSpPr>
        <p:spPr>
          <a:xfrm>
            <a:off x="311700" y="33715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Income</a:t>
            </a: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 and </a:t>
            </a:r>
            <a:r>
              <a:rPr lang="en" sz="480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Wealth</a:t>
            </a:r>
            <a:r>
              <a:rPr lang="en" sz="4800">
                <a:latin typeface="Times New Roman"/>
                <a:ea typeface="Times New Roman"/>
                <a:cs typeface="Times New Roman"/>
                <a:sym typeface="Times New Roman"/>
              </a:rPr>
              <a:t> Inequality</a:t>
            </a:r>
            <a:endParaRPr sz="4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0" name="Google Shape;100;p25"/>
          <p:cNvSpPr txBox="1"/>
          <p:nvPr>
            <p:ph idx="1" type="subTitle"/>
          </p:nvPr>
        </p:nvSpPr>
        <p:spPr>
          <a:xfrm>
            <a:off x="493225" y="1633200"/>
            <a:ext cx="3474600" cy="18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Presented By:</a:t>
            </a:r>
            <a:endParaRPr b="1"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 u="sng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Adarsh Pathak   (16umm001)</a:t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Amit Sagtani      (16ucs034)</a:t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Ashish Gupta     (16ucs048)</a:t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Priyank Mitra    (16ucs140)</a:t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Raja Singhal       (16ucs151)</a:t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Vibhor Agarwal (16ucs209) [WK]</a:t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Date: Oct 17, 2019</a:t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101" name="Google Shape;10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7500" y="1542175"/>
            <a:ext cx="4700100" cy="28233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4"/>
          <p:cNvSpPr txBox="1"/>
          <p:nvPr>
            <p:ph type="title"/>
          </p:nvPr>
        </p:nvSpPr>
        <p:spPr>
          <a:xfrm>
            <a:off x="362425" y="43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Lorenz</a:t>
            </a:r>
            <a:r>
              <a:rPr lang="en"/>
              <a:t> Curve</a:t>
            </a:r>
            <a:endParaRPr/>
          </a:p>
        </p:txBody>
      </p:sp>
      <p:sp>
        <p:nvSpPr>
          <p:cNvPr id="168" name="Google Shape;168;p34"/>
          <p:cNvSpPr txBox="1"/>
          <p:nvPr>
            <p:ph idx="1" type="body"/>
          </p:nvPr>
        </p:nvSpPr>
        <p:spPr>
          <a:xfrm>
            <a:off x="311700" y="1132275"/>
            <a:ext cx="406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Developed by Max O Lorenz in 1905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A curve showing the proportion of national income earned by the given percentage of the population.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69" name="Google Shape;169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0" name="Google Shape;17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5775" y="929975"/>
            <a:ext cx="382097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5"/>
          <p:cNvSpPr txBox="1"/>
          <p:nvPr>
            <p:ph type="title"/>
          </p:nvPr>
        </p:nvSpPr>
        <p:spPr>
          <a:xfrm>
            <a:off x="365225" y="445025"/>
            <a:ext cx="846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Gini</a:t>
            </a:r>
            <a:r>
              <a:rPr lang="en"/>
              <a:t> Coefficient</a:t>
            </a:r>
            <a:endParaRPr/>
          </a:p>
        </p:txBody>
      </p:sp>
      <p:sp>
        <p:nvSpPr>
          <p:cNvPr id="176" name="Google Shape;176;p35"/>
          <p:cNvSpPr txBox="1"/>
          <p:nvPr>
            <p:ph idx="1" type="body"/>
          </p:nvPr>
        </p:nvSpPr>
        <p:spPr>
          <a:xfrm>
            <a:off x="311700" y="1152475"/>
            <a:ext cx="4314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The proportion of the area taken up by the Lorenz Curve in relation to the overall area under the line of equality.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Given by italian statistician Corrado Gini in 1912.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Gini Coefficient of-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 sz="1400">
                <a:solidFill>
                  <a:srgbClr val="FFFFFF"/>
                </a:solidFill>
              </a:rPr>
              <a:t>US		0.37		(by 2018)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India		0.47		(by 2018)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China	0.51		(by 2018)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8" name="Google Shape;17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1325" y="1017713"/>
            <a:ext cx="3820974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35"/>
          <p:cNvSpPr txBox="1"/>
          <p:nvPr/>
        </p:nvSpPr>
        <p:spPr>
          <a:xfrm>
            <a:off x="6444425" y="3155975"/>
            <a:ext cx="264900" cy="1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6"/>
          <p:cNvSpPr txBox="1"/>
          <p:nvPr>
            <p:ph type="title"/>
          </p:nvPr>
        </p:nvSpPr>
        <p:spPr>
          <a:xfrm>
            <a:off x="311700" y="308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Inequality</a:t>
            </a:r>
            <a:r>
              <a:rPr lang="en"/>
              <a:t> in different countries</a:t>
            </a:r>
            <a:endParaRPr/>
          </a:p>
        </p:txBody>
      </p:sp>
      <p:sp>
        <p:nvSpPr>
          <p:cNvPr id="185" name="Google Shape;185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6" name="Google Shape;18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838" y="1072075"/>
            <a:ext cx="8860324" cy="388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Palma</a:t>
            </a:r>
            <a:r>
              <a:rPr lang="en"/>
              <a:t> Ratio</a:t>
            </a:r>
            <a:endParaRPr/>
          </a:p>
        </p:txBody>
      </p:sp>
      <p:sp>
        <p:nvSpPr>
          <p:cNvPr id="192" name="Google Shape;192;p37"/>
          <p:cNvSpPr txBox="1"/>
          <p:nvPr>
            <p:ph idx="1" type="body"/>
          </p:nvPr>
        </p:nvSpPr>
        <p:spPr>
          <a:xfrm>
            <a:off x="311700" y="1152475"/>
            <a:ext cx="3743100" cy="27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It is a ratio of income share of top 10% to that of the bottom 40%.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Given by Gabriel Palma.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Palma Ratio of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US		1.9		(by 2015)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India	4.5		(by 2015)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China	</a:t>
            </a:r>
            <a:r>
              <a:rPr lang="en">
                <a:solidFill>
                  <a:srgbClr val="FFFFFF"/>
                </a:solidFill>
              </a:rPr>
              <a:t>2.4		(by 2015)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93" name="Google Shape;193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4" name="Google Shape;19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6200" y="1152475"/>
            <a:ext cx="4646100" cy="292562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7"/>
          <p:cNvSpPr txBox="1"/>
          <p:nvPr/>
        </p:nvSpPr>
        <p:spPr>
          <a:xfrm>
            <a:off x="568125" y="4307175"/>
            <a:ext cx="72738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Palma Ratio = Income of Richest 10% </a:t>
            </a:r>
            <a:r>
              <a:rPr lang="en" sz="1800">
                <a:solidFill>
                  <a:srgbClr val="FFFF00"/>
                </a:solidFill>
              </a:rPr>
              <a:t>/</a:t>
            </a:r>
            <a:r>
              <a:rPr lang="en" sz="1800">
                <a:solidFill>
                  <a:srgbClr val="FFFFFF"/>
                </a:solidFill>
              </a:rPr>
              <a:t> Income of Poorest 40 %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1" name="Google Shape;20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8891" y="0"/>
            <a:ext cx="506621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7" name="Google Shape;20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8175" y="523875"/>
            <a:ext cx="6257550" cy="417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3" name="Google Shape;21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3200" y="0"/>
            <a:ext cx="53612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1"/>
          <p:cNvSpPr txBox="1"/>
          <p:nvPr>
            <p:ph type="title"/>
          </p:nvPr>
        </p:nvSpPr>
        <p:spPr>
          <a:xfrm>
            <a:off x="311700" y="306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Risks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of Inequality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9" name="Google Shape;219;p41"/>
          <p:cNvSpPr txBox="1"/>
          <p:nvPr>
            <p:ph idx="1" type="body"/>
          </p:nvPr>
        </p:nvSpPr>
        <p:spPr>
          <a:xfrm>
            <a:off x="311700" y="10141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Social Unrest</a:t>
            </a:r>
            <a:endParaRPr sz="24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Char char="●"/>
            </a:pPr>
            <a:r>
              <a:rPr lang="en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Lack</a:t>
            </a: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of </a:t>
            </a:r>
            <a:r>
              <a:rPr lang="en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trust</a:t>
            </a: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makes lower class people reluctant to work for rich people and therefore, do not add any economic value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Poor </a:t>
            </a:r>
            <a:r>
              <a:rPr lang="en" sz="240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Health</a:t>
            </a:r>
            <a:endParaRPr sz="24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Char char="●"/>
            </a:pP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Health and social problems are </a:t>
            </a:r>
            <a:r>
              <a:rPr lang="en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worse</a:t>
            </a: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in unequal societies 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Char char="●"/>
            </a:pP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Common health issues: Obesity, Mental Illness, Drug use, lower Life </a:t>
            </a: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Expectancy</a:t>
            </a: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etc.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2"/>
          <p:cNvSpPr txBox="1"/>
          <p:nvPr>
            <p:ph type="title"/>
          </p:nvPr>
        </p:nvSpPr>
        <p:spPr>
          <a:xfrm>
            <a:off x="914100" y="185725"/>
            <a:ext cx="903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Health &amp; Social problems are </a:t>
            </a:r>
            <a:r>
              <a:rPr lang="en" sz="240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Worse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in Unequal Countries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6" name="Google Shape;226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7" name="Google Shape;22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7875" y="815725"/>
            <a:ext cx="7131750" cy="424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3"/>
          <p:cNvSpPr txBox="1"/>
          <p:nvPr>
            <p:ph type="title"/>
          </p:nvPr>
        </p:nvSpPr>
        <p:spPr>
          <a:xfrm>
            <a:off x="311700" y="384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Income Inequality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in India: An Overview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3" name="Google Shape;233;p43"/>
          <p:cNvSpPr txBox="1"/>
          <p:nvPr>
            <p:ph idx="1" type="body"/>
          </p:nvPr>
        </p:nvSpPr>
        <p:spPr>
          <a:xfrm>
            <a:off x="311700" y="13592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India's top </a:t>
            </a:r>
            <a:r>
              <a:rPr lang="en" sz="20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1%</a:t>
            </a:r>
            <a:r>
              <a:rPr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of the population holds </a:t>
            </a:r>
            <a:r>
              <a:rPr lang="en" sz="20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73%</a:t>
            </a:r>
            <a:r>
              <a:rPr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of the wealth.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67 crore</a:t>
            </a:r>
            <a:r>
              <a:rPr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Indians, who comprise the poorest half of the population, saw just a </a:t>
            </a:r>
            <a:r>
              <a:rPr lang="en" sz="20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1% increase</a:t>
            </a:r>
            <a:r>
              <a:rPr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in their wealth.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941 years of min wage  == 1 year of max wage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1600"/>
              </a:spcAft>
              <a:buClr>
                <a:srgbClr val="FFFFFF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5% of population living  &lt; </a:t>
            </a:r>
            <a:r>
              <a:rPr lang="en" sz="20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$1.90 a day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6"/>
          <p:cNvSpPr txBox="1"/>
          <p:nvPr>
            <p:ph type="title"/>
          </p:nvPr>
        </p:nvSpPr>
        <p:spPr>
          <a:xfrm>
            <a:off x="311700" y="206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Difference between Income and Wealth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8" name="Google Shape;10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Income</a:t>
            </a:r>
            <a:endParaRPr b="1" sz="24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Char char="✓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Amount made in certain </a:t>
            </a:r>
            <a:r>
              <a:rPr lang="en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period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time.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Char char="✓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Money from </a:t>
            </a: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sources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such as </a:t>
            </a:r>
            <a:r>
              <a:rPr lang="en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earnings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unemployment compensation, interests, social security, and rental income.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Wealth</a:t>
            </a:r>
            <a:endParaRPr b="1" sz="24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Char char="✓"/>
            </a:pPr>
            <a:r>
              <a:rPr lang="en">
                <a:solidFill>
                  <a:srgbClr val="FFFFFF"/>
                </a:solidFill>
              </a:rPr>
              <a:t>Value of assets or capital owned by an Individual.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0" name="Google Shape;24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4675" y="109175"/>
            <a:ext cx="5226275" cy="490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5"/>
          <p:cNvSpPr txBox="1"/>
          <p:nvPr>
            <p:ph idx="1" type="body"/>
          </p:nvPr>
        </p:nvSpPr>
        <p:spPr>
          <a:xfrm>
            <a:off x="311700" y="3732625"/>
            <a:ext cx="8520600" cy="9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As </a:t>
            </a:r>
            <a:r>
              <a:rPr b="1" lang="en" sz="20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Indian economy is getting richer and richer, the income gap in Indian society is getting wider year by year.</a:t>
            </a:r>
            <a:endParaRPr b="1" sz="2000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7" name="Google Shape;24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889133" cy="333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3925" y="152400"/>
            <a:ext cx="3797675" cy="333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6"/>
          <p:cNvSpPr txBox="1"/>
          <p:nvPr>
            <p:ph type="title"/>
          </p:nvPr>
        </p:nvSpPr>
        <p:spPr>
          <a:xfrm>
            <a:off x="311700" y="279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46"/>
          <p:cNvSpPr txBox="1"/>
          <p:nvPr>
            <p:ph idx="1" type="body"/>
          </p:nvPr>
        </p:nvSpPr>
        <p:spPr>
          <a:xfrm>
            <a:off x="311700" y="1059738"/>
            <a:ext cx="8520600" cy="16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FFFFFF"/>
                </a:solidFill>
              </a:rPr>
              <a:t>Companies are focusing on their      </a:t>
            </a:r>
            <a:r>
              <a:rPr b="1" lang="en" sz="4000">
                <a:solidFill>
                  <a:srgbClr val="FFFF00"/>
                </a:solidFill>
              </a:rPr>
              <a:t>exclusive</a:t>
            </a:r>
            <a:r>
              <a:rPr b="1" lang="en" sz="4000">
                <a:solidFill>
                  <a:srgbClr val="FFFFFF"/>
                </a:solidFill>
              </a:rPr>
              <a:t> market!</a:t>
            </a:r>
            <a:endParaRPr b="1" sz="40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rgbClr val="FFFFFF"/>
              </a:solidFill>
            </a:endParaRPr>
          </a:p>
        </p:txBody>
      </p:sp>
      <p:sp>
        <p:nvSpPr>
          <p:cNvPr id="255" name="Google Shape;255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6" name="Google Shape;256;p46"/>
          <p:cNvSpPr txBox="1"/>
          <p:nvPr/>
        </p:nvSpPr>
        <p:spPr>
          <a:xfrm>
            <a:off x="749300" y="3486150"/>
            <a:ext cx="7315200" cy="8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An Example - 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</a:rPr>
              <a:t>Apple Focusing on Premium and rich sector in India.</a:t>
            </a:r>
            <a:endParaRPr b="1"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7"/>
          <p:cNvSpPr txBox="1"/>
          <p:nvPr>
            <p:ph type="title"/>
          </p:nvPr>
        </p:nvSpPr>
        <p:spPr>
          <a:xfrm>
            <a:off x="311700" y="279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47"/>
          <p:cNvSpPr txBox="1"/>
          <p:nvPr>
            <p:ph idx="1" type="body"/>
          </p:nvPr>
        </p:nvSpPr>
        <p:spPr>
          <a:xfrm>
            <a:off x="311700" y="1059738"/>
            <a:ext cx="8520600" cy="16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FFFFFF"/>
                </a:solidFill>
              </a:rPr>
              <a:t>Consider both </a:t>
            </a:r>
            <a:r>
              <a:rPr b="1" lang="en" sz="4000">
                <a:solidFill>
                  <a:srgbClr val="FFFF00"/>
                </a:solidFill>
              </a:rPr>
              <a:t>Exclusive</a:t>
            </a:r>
            <a:r>
              <a:rPr b="1" lang="en" sz="4000">
                <a:solidFill>
                  <a:srgbClr val="FFFFFF"/>
                </a:solidFill>
              </a:rPr>
              <a:t> and </a:t>
            </a:r>
            <a:r>
              <a:rPr b="1" lang="en" sz="4000">
                <a:solidFill>
                  <a:srgbClr val="FFFF00"/>
                </a:solidFill>
              </a:rPr>
              <a:t>Inclusive</a:t>
            </a:r>
            <a:r>
              <a:rPr b="1" lang="en" sz="4000">
                <a:solidFill>
                  <a:srgbClr val="FFFFFF"/>
                </a:solidFill>
              </a:rPr>
              <a:t> Market.</a:t>
            </a:r>
            <a:endParaRPr b="1" sz="40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rgbClr val="FFFFFF"/>
              </a:solidFill>
            </a:endParaRPr>
          </a:p>
        </p:txBody>
      </p:sp>
      <p:sp>
        <p:nvSpPr>
          <p:cNvPr id="263" name="Google Shape;263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4" name="Google Shape;264;p47"/>
          <p:cNvSpPr txBox="1"/>
          <p:nvPr/>
        </p:nvSpPr>
        <p:spPr>
          <a:xfrm>
            <a:off x="749300" y="3486150"/>
            <a:ext cx="7315200" cy="8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An Example -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-"/>
            </a:pPr>
            <a:r>
              <a:rPr b="1" lang="en" sz="2000">
                <a:solidFill>
                  <a:srgbClr val="FFFFFF"/>
                </a:solidFill>
              </a:rPr>
              <a:t>Google having its services in multiple languages.</a:t>
            </a:r>
            <a:endParaRPr b="1"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8"/>
          <p:cNvSpPr txBox="1"/>
          <p:nvPr>
            <p:ph type="title"/>
          </p:nvPr>
        </p:nvSpPr>
        <p:spPr>
          <a:xfrm>
            <a:off x="311700" y="114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IT can do to equip the lower end of the society?</a:t>
            </a:r>
            <a:endParaRPr/>
          </a:p>
        </p:txBody>
      </p:sp>
      <p:sp>
        <p:nvSpPr>
          <p:cNvPr id="270" name="Google Shape;270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1" name="Google Shape;27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900" y="1185775"/>
            <a:ext cx="8750300" cy="379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9"/>
          <p:cNvSpPr txBox="1"/>
          <p:nvPr>
            <p:ph type="title"/>
          </p:nvPr>
        </p:nvSpPr>
        <p:spPr>
          <a:xfrm>
            <a:off x="354925" y="349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Takeaways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7" name="Google Shape;277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 is Income Inequality and its causes?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Measures of Income Inequality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Consequences of Inequality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Income Inequality in India: An Overview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How IT can equip the lower end to be more productive?</a:t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0"/>
          <p:cNvSpPr txBox="1"/>
          <p:nvPr>
            <p:ph type="title"/>
          </p:nvPr>
        </p:nvSpPr>
        <p:spPr>
          <a:xfrm>
            <a:off x="311700" y="298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4" name="Google Shape;284;p50"/>
          <p:cNvSpPr txBox="1"/>
          <p:nvPr>
            <p:ph idx="1" type="body"/>
          </p:nvPr>
        </p:nvSpPr>
        <p:spPr>
          <a:xfrm>
            <a:off x="311700" y="9536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400"/>
              <a:buFont typeface="Calibri"/>
              <a:buChar char="✓"/>
            </a:pPr>
            <a:r>
              <a:rPr b="1"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Sites to visit:</a:t>
            </a:r>
            <a:endParaRPr b="1"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Char char="●"/>
            </a:pP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https://www.investopedia.com/terms/i/income-inequality.asp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Char char="●"/>
            </a:pP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https://www.gfmag.com/global-data/economic-data/wealth-distribution-income-inequality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Char char="●"/>
            </a:pP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Wealth Inequality in America: </a:t>
            </a: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https://www.youtube.com/watch?v=QPKKQnijnsM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Char char="●"/>
            </a:pP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https://www.slideshare.net/MANISH078/income-inequality-presentation-59859285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Char char="●"/>
            </a:pP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https://en.wikipedia.org/wiki/Economic_inequality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Dedication</a:t>
            </a:r>
            <a:endParaRPr sz="3600">
              <a:solidFill>
                <a:srgbClr val="FF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1" name="Google Shape;291;p51"/>
          <p:cNvSpPr txBox="1"/>
          <p:nvPr>
            <p:ph idx="1" type="body"/>
          </p:nvPr>
        </p:nvSpPr>
        <p:spPr>
          <a:xfrm>
            <a:off x="311700" y="2029500"/>
            <a:ext cx="8520600" cy="10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This presentation is dedicated to </a:t>
            </a:r>
            <a:r>
              <a:rPr lang="en" sz="2400">
                <a:solidFill>
                  <a:srgbClr val="FF9900"/>
                </a:solidFill>
                <a:latin typeface="Calibri"/>
                <a:ea typeface="Calibri"/>
                <a:cs typeface="Calibri"/>
                <a:sym typeface="Calibri"/>
              </a:rPr>
              <a:t>BH</a:t>
            </a: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AR</a:t>
            </a:r>
            <a:r>
              <a:rPr lang="en" sz="2400">
                <a:solidFill>
                  <a:srgbClr val="00FF00"/>
                </a:solidFill>
                <a:latin typeface="Calibri"/>
                <a:ea typeface="Calibri"/>
                <a:cs typeface="Calibri"/>
                <a:sym typeface="Calibri"/>
              </a:rPr>
              <a:t>AT</a:t>
            </a: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comprising of </a:t>
            </a:r>
            <a:r>
              <a:rPr lang="en" sz="240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lower income</a:t>
            </a:r>
            <a:r>
              <a:rPr lang="en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people in Rural India.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8" name="Google Shape;298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7"/>
          <p:cNvSpPr txBox="1"/>
          <p:nvPr>
            <p:ph type="title"/>
          </p:nvPr>
        </p:nvSpPr>
        <p:spPr>
          <a:xfrm>
            <a:off x="311700" y="88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What is </a:t>
            </a:r>
            <a:r>
              <a:rPr lang="en" sz="360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Inequality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?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5" name="Google Shape;115;p27"/>
          <p:cNvSpPr txBox="1"/>
          <p:nvPr>
            <p:ph idx="1" type="body"/>
          </p:nvPr>
        </p:nvSpPr>
        <p:spPr>
          <a:xfrm>
            <a:off x="311700" y="752738"/>
            <a:ext cx="8520600" cy="381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Char char="●"/>
            </a:pPr>
            <a:r>
              <a:rPr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Economic inequality is the unequal distribution of income and opportunity between different groups in society.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Disparity of income or wealth between top (rich) &amp; bottom (poor) of the Income Pyramid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7" name="Google Shape;11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5363" y="1781125"/>
            <a:ext cx="2953282" cy="327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8"/>
          <p:cNvSpPr txBox="1"/>
          <p:nvPr>
            <p:ph type="title"/>
          </p:nvPr>
        </p:nvSpPr>
        <p:spPr>
          <a:xfrm>
            <a:off x="378000" y="193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Income Inequality in </a:t>
            </a:r>
            <a:r>
              <a:rPr lang="en" sz="360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USA</a:t>
            </a:r>
            <a:endParaRPr sz="3600">
              <a:solidFill>
                <a:srgbClr val="FF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3" name="Google Shape;123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4" name="Google Shape;12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9575" y="1245025"/>
            <a:ext cx="4797425" cy="265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8"/>
          <p:cNvSpPr txBox="1"/>
          <p:nvPr/>
        </p:nvSpPr>
        <p:spPr>
          <a:xfrm>
            <a:off x="437475" y="4029075"/>
            <a:ext cx="8364600" cy="10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richest 1% of the US population possessed about 40% of the nation’s wealth in 2016 and this share is increasing at a rapid pace.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Why is economic inequality prevalent in our society? 	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1" name="Google Shape;131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Inequality</a:t>
            </a:r>
            <a:r>
              <a:rPr lang="en">
                <a:solidFill>
                  <a:schemeClr val="dk1"/>
                </a:solidFill>
              </a:rPr>
              <a:t> is one of hazards of </a:t>
            </a:r>
            <a:r>
              <a:rPr lang="en">
                <a:solidFill>
                  <a:schemeClr val="accent4"/>
                </a:solidFill>
              </a:rPr>
              <a:t>capitalism</a:t>
            </a:r>
            <a:r>
              <a:rPr lang="en">
                <a:solidFill>
                  <a:schemeClr val="dk1"/>
                </a:solidFill>
              </a:rPr>
              <a:t>. </a:t>
            </a:r>
            <a:endParaRPr>
              <a:solidFill>
                <a:schemeClr val="dk1"/>
              </a:solidFill>
            </a:endParaRPr>
          </a:p>
          <a:p>
            <a:pPr indent="45720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Kill people for personal gain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		Thrust them into </a:t>
            </a:r>
            <a:r>
              <a:rPr lang="en">
                <a:solidFill>
                  <a:schemeClr val="accent4"/>
                </a:solidFill>
              </a:rPr>
              <a:t>unemployment</a:t>
            </a:r>
            <a:endParaRPr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		Push them to </a:t>
            </a:r>
            <a:r>
              <a:rPr lang="en">
                <a:solidFill>
                  <a:schemeClr val="accent4"/>
                </a:solidFill>
              </a:rPr>
              <a:t>starve</a:t>
            </a:r>
            <a:r>
              <a:rPr lang="en">
                <a:solidFill>
                  <a:schemeClr val="dk1"/>
                </a:solidFill>
              </a:rPr>
              <a:t> even when food available for devour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2" name="Google Shape;13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3" name="Google Shape;133;p29"/>
          <p:cNvSpPr/>
          <p:nvPr/>
        </p:nvSpPr>
        <p:spPr>
          <a:xfrm>
            <a:off x="587825" y="1270750"/>
            <a:ext cx="172800" cy="216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4" name="Google Shape;134;p29"/>
          <p:cNvSpPr/>
          <p:nvPr/>
        </p:nvSpPr>
        <p:spPr>
          <a:xfrm>
            <a:off x="1063275" y="1800525"/>
            <a:ext cx="172800" cy="164100"/>
          </a:xfrm>
          <a:prstGeom prst="chevron">
            <a:avLst>
              <a:gd fmla="val 50000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9"/>
          <p:cNvSpPr/>
          <p:nvPr/>
        </p:nvSpPr>
        <p:spPr>
          <a:xfrm>
            <a:off x="1063275" y="2311925"/>
            <a:ext cx="172800" cy="164100"/>
          </a:xfrm>
          <a:prstGeom prst="chevron">
            <a:avLst>
              <a:gd fmla="val 50000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9"/>
          <p:cNvSpPr/>
          <p:nvPr/>
        </p:nvSpPr>
        <p:spPr>
          <a:xfrm>
            <a:off x="1063275" y="2823325"/>
            <a:ext cx="172800" cy="164100"/>
          </a:xfrm>
          <a:prstGeom prst="chevron">
            <a:avLst>
              <a:gd fmla="val 50000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Vicious Cycle of economic Inequality</a:t>
            </a:r>
            <a:endParaRPr sz="2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8" name="Google Shape;14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400" y="0"/>
            <a:ext cx="548985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2"/>
          <p:cNvSpPr txBox="1"/>
          <p:nvPr>
            <p:ph idx="1" type="body"/>
          </p:nvPr>
        </p:nvSpPr>
        <p:spPr>
          <a:xfrm>
            <a:off x="311700" y="336325"/>
            <a:ext cx="8520600" cy="43269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Char char="●"/>
            </a:pPr>
            <a:r>
              <a:rPr lang="en" sz="1550">
                <a:solidFill>
                  <a:schemeClr val="dk1"/>
                </a:solidFill>
                <a:highlight>
                  <a:srgbClr val="000000"/>
                </a:highlight>
              </a:rPr>
              <a:t>The circumstances we are born into shapes our opportunities from the start – from where we are born, our race and nationality, the education of our parents, and so on.</a:t>
            </a:r>
            <a:endParaRPr sz="1550">
              <a:solidFill>
                <a:schemeClr val="dk1"/>
              </a:solidFill>
              <a:highlight>
                <a:srgbClr val="000000"/>
              </a:highlight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highlight>
                <a:srgbClr val="000000"/>
              </a:highlight>
            </a:endParaRPr>
          </a:p>
          <a:p>
            <a:pPr indent="-327025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50"/>
              <a:buChar char="●"/>
            </a:pPr>
            <a:r>
              <a:rPr lang="en" sz="1550">
                <a:solidFill>
                  <a:schemeClr val="dk1"/>
                </a:solidFill>
                <a:highlight>
                  <a:srgbClr val="000000"/>
                </a:highlight>
              </a:rPr>
              <a:t>A poor start can lead to lower academic achievement throughout school, and lower wages over a lifetime.</a:t>
            </a:r>
            <a:endParaRPr sz="1550">
              <a:solidFill>
                <a:schemeClr val="dk1"/>
              </a:solidFill>
              <a:highlight>
                <a:srgbClr val="000000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highlight>
                <a:srgbClr val="000000"/>
              </a:highlight>
            </a:endParaRPr>
          </a:p>
          <a:p>
            <a:pPr indent="-327025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50"/>
              <a:buChar char="●"/>
            </a:pPr>
            <a:r>
              <a:rPr lang="en" sz="1550">
                <a:solidFill>
                  <a:schemeClr val="dk1"/>
                </a:solidFill>
                <a:highlight>
                  <a:srgbClr val="000000"/>
                </a:highlight>
              </a:rPr>
              <a:t>The tax system then completes the cycle by mandating how much of our salary we actually get to keep, and whether or not we get any support or tax credit.</a:t>
            </a:r>
            <a:endParaRPr sz="1550">
              <a:solidFill>
                <a:schemeClr val="dk1"/>
              </a:solidFill>
              <a:highlight>
                <a:srgbClr val="000000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highlight>
                <a:srgbClr val="000000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5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154" name="Google Shape;15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Measurement</a:t>
            </a:r>
            <a:r>
              <a:rPr lang="en"/>
              <a:t> of Inequality</a:t>
            </a:r>
            <a:endParaRPr/>
          </a:p>
        </p:txBody>
      </p:sp>
      <p:sp>
        <p:nvSpPr>
          <p:cNvPr id="160" name="Google Shape;160;p33"/>
          <p:cNvSpPr txBox="1"/>
          <p:nvPr>
            <p:ph idx="1" type="body"/>
          </p:nvPr>
        </p:nvSpPr>
        <p:spPr>
          <a:xfrm>
            <a:off x="311700" y="1312975"/>
            <a:ext cx="2559300" cy="32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The Lorenz Curve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Gini Coefficient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Palma Ratio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61" name="Google Shape;161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2" name="Google Shape;16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0725" y="1093075"/>
            <a:ext cx="4791075" cy="369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